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Montserrat Black"/>
      <p:bold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Anaheim"/>
      <p:regular r:id="rId28"/>
    </p:embeddedFont>
    <p:embeddedFont>
      <p:font typeface="Bebas Neue"/>
      <p:regular r:id="rId29"/>
    </p:embeddedFont>
    <p:embeddedFont>
      <p:font typeface="PT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MontserratBlack-bold.fntdata"/><Relationship Id="rId21" Type="http://schemas.openxmlformats.org/officeDocument/2006/relationships/slide" Target="slides/slide17.xml"/><Relationship Id="rId24" Type="http://schemas.openxmlformats.org/officeDocument/2006/relationships/font" Target="fonts/Montserrat-regular.fntdata"/><Relationship Id="rId23" Type="http://schemas.openxmlformats.org/officeDocument/2006/relationships/font" Target="fonts/MontserratBlack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Anaheim-regular.fntdata"/><Relationship Id="rId27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ebasNeu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TSans-bold.fntdata"/><Relationship Id="rId30" Type="http://schemas.openxmlformats.org/officeDocument/2006/relationships/font" Target="fonts/PTSans-regular.fntdata"/><Relationship Id="rId11" Type="http://schemas.openxmlformats.org/officeDocument/2006/relationships/slide" Target="slides/slide7.xml"/><Relationship Id="rId33" Type="http://schemas.openxmlformats.org/officeDocument/2006/relationships/font" Target="fonts/PTSans-boldItalic.fntdata"/><Relationship Id="rId10" Type="http://schemas.openxmlformats.org/officeDocument/2006/relationships/slide" Target="slides/slide6.xml"/><Relationship Id="rId32" Type="http://schemas.openxmlformats.org/officeDocument/2006/relationships/font" Target="fonts/PT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0" name="Google Shape;123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223dc285bd9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223dc285bd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24425410d4f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24425410d4f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24425410d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24425410d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24425410d4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24425410d4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24425410d4f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24425410d4f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1734a882cf6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1734a882cf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24435bb776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24435bb776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g24425410d4f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1" name="Google Shape;1521;g24425410d4f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2445221bd8e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2445221bd8e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223dc285bd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223dc285bd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223dc285bd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223dc285bd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2445221bd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2445221bd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2445221bd8e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2445221bd8e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2445221bd8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2445221bd8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24425410d4f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24425410d4f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5" name="Google Shape;445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6" name="Google Shape;446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7" name="Google Shape;447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8" name="Google Shape;448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9" name="Google Shape;449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0" name="Google Shape;450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1" name="Google Shape;451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79" name="Google Shape;479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7" name="Google Shape;487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1" name="Google Shape;491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2" name="Google Shape;492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3" name="Google Shape;493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4" name="Google Shape;494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5" name="Google Shape;495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3" name="Google Shape;523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1" name="Google Shape;531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7" name="Google Shape;537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9" name="Google Shape;539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0" name="Google Shape;540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2" name="Google Shape;542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3" name="Google Shape;543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4" name="Google Shape;544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5" name="Google Shape;545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6" name="Google Shape;546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7" name="Google Shape;547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8" name="Google Shape;548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9" name="Google Shape;549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1" name="Google Shape;551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2" name="Google Shape;552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3" name="Google Shape;553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4" name="Google Shape;554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5" name="Google Shape;555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6" name="Google Shape;556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7" name="Google Shape;557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5" name="Google Shape;585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3" name="Google Shape;593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8" name="Google Shape;598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599" name="Google Shape;599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0" name="Google Shape;600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" name="Google Shape;608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09" name="Google Shape;609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3" name="Google Shape;613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4" name="Google Shape;614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oogle Shape;624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5" name="Google Shape;625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6" name="Google Shape;626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9" name="Google Shape;639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" name="Google Shape;643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4" name="Google Shape;644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8" name="Google Shape;648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49" name="Google Shape;649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0" name="Google Shape;650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1" name="Google Shape;651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4" name="Google Shape;664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0" name="Google Shape;670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1" name="Google Shape;671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2" name="Google Shape;672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6" name="Google Shape;676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7" name="Google Shape;677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6" name="Google Shape;686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7" name="Google Shape;687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7" name="Google Shape;697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1" name="Google Shape;701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2" name="Google Shape;702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1" name="Google Shape;711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2" name="Google Shape;712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" name="Google Shape;720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1" name="Google Shape;721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4" name="Google Shape;724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5" name="Google Shape;725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6" name="Google Shape;726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7" name="Google Shape;73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49" name="Google Shape;749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2" name="Google Shape;752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3" name="Google Shape;753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4" name="Google Shape;754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8" name="Google Shape;758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59" name="Google Shape;759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8" name="Google Shape;768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69" name="Google Shape;769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3" name="Google Shape;773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4" name="Google Shape;774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5" name="Google Shape;785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7" name="Google Shape;787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8" name="Google Shape;788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" name="Google Shape;798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799" name="Google Shape;79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1" name="Google Shape;811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5" name="Google Shape;815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7" name="Google Shape;81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" name="Google Shape;82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29" name="Google Shape;82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1" name="Google Shape;841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6" name="Google Shape;846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49" name="Google Shape;849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0" name="Google Shape;850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1" name="Google Shape;86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Google Shape;872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3" name="Google Shape;873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4" name="Google Shape;874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1" name="Google Shape;881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6" name="Google Shape;886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7" name="Google Shape;887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8" name="Google Shape;89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0" name="Google Shape;910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1" name="Google Shape;911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3" name="Google Shape;923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4" name="Google Shape;924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5" name="Google Shape;93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7" name="Google Shape;947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8" name="Google Shape;948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9" name="Google Shape;949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0" name="Google Shape;950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1" name="Google Shape;951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2" name="Google Shape;952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3" name="Google Shape;953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" name="Google Shape;963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4" name="Google Shape;96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6" name="Google Shape;976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7" name="Google Shape;977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9" name="Google Shape;979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0" name="Google Shape;980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2" name="Google Shape;982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3" name="Google Shape;983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5" name="Google Shape;985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6" name="Google Shape;986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7" name="Google Shape;987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6" name="Google Shape;996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1" name="Google Shape;1001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3" name="Google Shape;1003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4" name="Google Shape;1004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5" name="Google Shape;1005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6" name="Google Shape;1006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7" name="Google Shape;1007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8" name="Google Shape;1008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6" name="Google Shape;1036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4" name="Google Shape;1044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" name="Google Shape;1047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8" name="Google Shape;1048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49" name="Google Shape;1049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0" name="Google Shape;1050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1" name="Google Shape;1051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0" name="Google Shape;1080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8" name="Google Shape;1088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4" name="Google Shape;1094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" name="Google Shape;1104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5" name="Google Shape;110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" name="Google Shape;1115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6" name="Google Shape;1116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" name="Google Shape;1118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19" name="Google Shape;1119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2" name="Google Shape;1122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4" name="Google Shape;1124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7" name="Google Shape;1127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8" name="Google Shape;1128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29" name="Google Shape;1129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0" name="Google Shape;1130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1" name="Google Shape;1131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59" name="Google Shape;1159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7" name="Google Shape;1167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" name="Google Shape;1170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1" name="Google Shape;1171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2" name="Google Shape;1172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3" name="Google Shape;1173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4" name="Google Shape;1174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3" name="Google Shape;1203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1" name="Google Shape;1211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" name="Google Shape;1214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5" name="Google Shape;1215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" name="Google Shape;1217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8" name="Google Shape;1218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" name="Google Shape;1220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1" name="Google Shape;1221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3" name="Google Shape;1223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29" name="Google Shape;429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0" name="Google Shape;430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1" name="Google Shape;431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0" name="Google Shape;440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hyperlink" Target="https://www.kaggle.com/code/samuelcortinhas/nlp3-bag-of-words-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rive.google.com/drive/folders/1Dpf2jshoxms8ahnjqejPY9uKkTgf6bXy?usp=share_link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2" name="Google Shape;1232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3" name="Google Shape;1233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4" name="Google Shape;1234;p32"/>
          <p:cNvGrpSpPr/>
          <p:nvPr/>
        </p:nvGrpSpPr>
        <p:grpSpPr>
          <a:xfrm>
            <a:off x="8210275" y="1913575"/>
            <a:ext cx="76825" cy="76800"/>
            <a:chOff x="3104875" y="1099400"/>
            <a:chExt cx="76825" cy="76800"/>
          </a:xfrm>
        </p:grpSpPr>
        <p:sp>
          <p:nvSpPr>
            <p:cNvPr id="1235" name="Google Shape;1235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" name="Google Shape;1237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38" name="Google Shape;1238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" name="Google Shape;1240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1" name="Google Shape;1241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3" name="Google Shape;1243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p32"/>
          <p:cNvSpPr txBox="1"/>
          <p:nvPr>
            <p:ph type="ctrTitle"/>
          </p:nvPr>
        </p:nvSpPr>
        <p:spPr>
          <a:xfrm>
            <a:off x="866588" y="1637700"/>
            <a:ext cx="71442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Sentiment Analysis</a:t>
            </a:r>
            <a:r>
              <a:rPr lang="en" sz="520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" sz="5200">
                <a:solidFill>
                  <a:schemeClr val="dk2"/>
                </a:solidFill>
              </a:rPr>
              <a:t>Using NLP</a:t>
            </a:r>
            <a:endParaRPr sz="28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i="1" lang="en" sz="2100">
                <a:latin typeface="Montserrat"/>
                <a:ea typeface="Montserrat"/>
                <a:cs typeface="Montserrat"/>
                <a:sym typeface="Montserrat"/>
              </a:rPr>
            </a:br>
            <a:r>
              <a:rPr i="1" lang="en" sz="2100">
                <a:latin typeface="Montserrat"/>
                <a:ea typeface="Montserrat"/>
                <a:cs typeface="Montserrat"/>
                <a:sym typeface="Montserrat"/>
              </a:rPr>
              <a:t>Data Science Case Study</a:t>
            </a:r>
            <a:endParaRPr i="1"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5" name="Google Shape;1245;p32"/>
          <p:cNvSpPr txBox="1"/>
          <p:nvPr>
            <p:ph idx="1" type="subTitle"/>
          </p:nvPr>
        </p:nvSpPr>
        <p:spPr>
          <a:xfrm>
            <a:off x="3280100" y="125200"/>
            <a:ext cx="5756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MIT World Peace University, SY B.Tech ECE (AI-ML)</a:t>
            </a:r>
            <a:endParaRPr b="1"/>
          </a:p>
        </p:txBody>
      </p:sp>
      <p:sp>
        <p:nvSpPr>
          <p:cNvPr id="1246" name="Google Shape;1246;p32"/>
          <p:cNvSpPr txBox="1"/>
          <p:nvPr>
            <p:ph idx="1" type="subTitle"/>
          </p:nvPr>
        </p:nvSpPr>
        <p:spPr>
          <a:xfrm>
            <a:off x="123575" y="4210700"/>
            <a:ext cx="5756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Shwetha Iyer (PA-25)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Aarushi Gupta (PA-70)</a:t>
            </a:r>
            <a:br>
              <a:rPr lang="en" sz="1300"/>
            </a:br>
            <a:r>
              <a:rPr lang="en" sz="1300"/>
              <a:t>Ayushi Sachan (PA-53)</a:t>
            </a:r>
            <a:endParaRPr sz="1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41"/>
          <p:cNvSpPr txBox="1"/>
          <p:nvPr>
            <p:ph type="title"/>
          </p:nvPr>
        </p:nvSpPr>
        <p:spPr>
          <a:xfrm>
            <a:off x="720000" y="4633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Pre-processing</a:t>
            </a:r>
            <a:endParaRPr/>
          </a:p>
        </p:txBody>
      </p:sp>
      <p:sp>
        <p:nvSpPr>
          <p:cNvPr id="1398" name="Google Shape;1398;p41"/>
          <p:cNvSpPr txBox="1"/>
          <p:nvPr>
            <p:ph idx="1" type="subTitle"/>
          </p:nvPr>
        </p:nvSpPr>
        <p:spPr>
          <a:xfrm>
            <a:off x="885049" y="2035350"/>
            <a:ext cx="2283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text is converted to lowercase.</a:t>
            </a:r>
            <a:endParaRPr sz="1300"/>
          </a:p>
        </p:txBody>
      </p:sp>
      <p:sp>
        <p:nvSpPr>
          <p:cNvPr id="1399" name="Google Shape;1399;p41"/>
          <p:cNvSpPr txBox="1"/>
          <p:nvPr>
            <p:ph idx="2" type="subTitle"/>
          </p:nvPr>
        </p:nvSpPr>
        <p:spPr>
          <a:xfrm>
            <a:off x="3470400" y="2035350"/>
            <a:ext cx="2203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text is broken into tokens (e.g. words).</a:t>
            </a:r>
            <a:endParaRPr sz="1300"/>
          </a:p>
        </p:txBody>
      </p:sp>
      <p:sp>
        <p:nvSpPr>
          <p:cNvPr id="1400" name="Google Shape;1400;p41"/>
          <p:cNvSpPr txBox="1"/>
          <p:nvPr>
            <p:ph idx="3" type="subTitle"/>
          </p:nvPr>
        </p:nvSpPr>
        <p:spPr>
          <a:xfrm>
            <a:off x="925399" y="3776275"/>
            <a:ext cx="2203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Words with little significance like ‘the’, ‘and’, etc. are removed.</a:t>
            </a:r>
            <a:endParaRPr sz="1300"/>
          </a:p>
        </p:txBody>
      </p:sp>
      <p:sp>
        <p:nvSpPr>
          <p:cNvPr id="1401" name="Google Shape;1401;p41"/>
          <p:cNvSpPr txBox="1"/>
          <p:nvPr>
            <p:ph idx="4" type="subTitle"/>
          </p:nvPr>
        </p:nvSpPr>
        <p:spPr>
          <a:xfrm>
            <a:off x="3470400" y="3616700"/>
            <a:ext cx="2203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Words are reduced to their stem word.</a:t>
            </a:r>
            <a:endParaRPr sz="1300"/>
          </a:p>
        </p:txBody>
      </p:sp>
      <p:sp>
        <p:nvSpPr>
          <p:cNvPr id="1402" name="Google Shape;1402;p41"/>
          <p:cNvSpPr txBox="1"/>
          <p:nvPr>
            <p:ph idx="5" type="subTitle"/>
          </p:nvPr>
        </p:nvSpPr>
        <p:spPr>
          <a:xfrm>
            <a:off x="5941301" y="2035350"/>
            <a:ext cx="2203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Punctuation, special characters, HTML markups, etc. are removed.</a:t>
            </a:r>
            <a:endParaRPr sz="1300"/>
          </a:p>
        </p:txBody>
      </p:sp>
      <p:sp>
        <p:nvSpPr>
          <p:cNvPr id="1403" name="Google Shape;1403;p41"/>
          <p:cNvSpPr txBox="1"/>
          <p:nvPr>
            <p:ph idx="6" type="subTitle"/>
          </p:nvPr>
        </p:nvSpPr>
        <p:spPr>
          <a:xfrm>
            <a:off x="5941301" y="3616700"/>
            <a:ext cx="2203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Words are reduced to their base form, which has meaning.</a:t>
            </a:r>
            <a:endParaRPr sz="1300"/>
          </a:p>
        </p:txBody>
      </p:sp>
      <p:sp>
        <p:nvSpPr>
          <p:cNvPr id="1404" name="Google Shape;1404;p41"/>
          <p:cNvSpPr txBox="1"/>
          <p:nvPr>
            <p:ph idx="7" type="subTitle"/>
          </p:nvPr>
        </p:nvSpPr>
        <p:spPr>
          <a:xfrm>
            <a:off x="925400" y="1654350"/>
            <a:ext cx="2203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2"/>
                </a:solidFill>
              </a:rPr>
              <a:t>Lower-Casing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5" name="Google Shape;1405;p41"/>
          <p:cNvSpPr txBox="1"/>
          <p:nvPr>
            <p:ph idx="8" type="subTitle"/>
          </p:nvPr>
        </p:nvSpPr>
        <p:spPr>
          <a:xfrm>
            <a:off x="3394200" y="1654350"/>
            <a:ext cx="2203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2"/>
                </a:solidFill>
              </a:rPr>
              <a:t>Tokenization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6" name="Google Shape;1406;p41"/>
          <p:cNvSpPr txBox="1"/>
          <p:nvPr>
            <p:ph idx="9" type="subTitle"/>
          </p:nvPr>
        </p:nvSpPr>
        <p:spPr>
          <a:xfrm>
            <a:off x="5780200" y="1654350"/>
            <a:ext cx="2525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2"/>
                </a:solidFill>
              </a:rPr>
              <a:t>Noise Removal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7" name="Google Shape;1407;p41"/>
          <p:cNvSpPr txBox="1"/>
          <p:nvPr>
            <p:ph idx="13" type="subTitle"/>
          </p:nvPr>
        </p:nvSpPr>
        <p:spPr>
          <a:xfrm>
            <a:off x="1034900" y="338712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2"/>
                </a:solidFill>
              </a:rPr>
              <a:t>Stopword Removal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8" name="Google Shape;1408;p41"/>
          <p:cNvSpPr txBox="1"/>
          <p:nvPr>
            <p:ph idx="14" type="subTitle"/>
          </p:nvPr>
        </p:nvSpPr>
        <p:spPr>
          <a:xfrm>
            <a:off x="3579900" y="323472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2"/>
                </a:solidFill>
              </a:rPr>
              <a:t>Stemming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9" name="Google Shape;1409;p41"/>
          <p:cNvSpPr txBox="1"/>
          <p:nvPr>
            <p:ph idx="15" type="subTitle"/>
          </p:nvPr>
        </p:nvSpPr>
        <p:spPr>
          <a:xfrm>
            <a:off x="5941301" y="3234725"/>
            <a:ext cx="2203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2"/>
                </a:solidFill>
              </a:rPr>
              <a:t>Lemmatizing</a:t>
            </a:r>
            <a:endParaRPr i="1">
              <a:solidFill>
                <a:schemeClr val="dk2"/>
              </a:solidFill>
            </a:endParaRPr>
          </a:p>
        </p:txBody>
      </p:sp>
      <p:grpSp>
        <p:nvGrpSpPr>
          <p:cNvPr id="1410" name="Google Shape;1410;p41"/>
          <p:cNvGrpSpPr/>
          <p:nvPr/>
        </p:nvGrpSpPr>
        <p:grpSpPr>
          <a:xfrm>
            <a:off x="1235075" y="1091575"/>
            <a:ext cx="76825" cy="76800"/>
            <a:chOff x="3104875" y="1099400"/>
            <a:chExt cx="76825" cy="76800"/>
          </a:xfrm>
        </p:grpSpPr>
        <p:sp>
          <p:nvSpPr>
            <p:cNvPr id="1411" name="Google Shape;1411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" name="Google Shape;1413;p41"/>
          <p:cNvGrpSpPr/>
          <p:nvPr/>
        </p:nvGrpSpPr>
        <p:grpSpPr>
          <a:xfrm>
            <a:off x="3350650" y="4436375"/>
            <a:ext cx="76825" cy="76800"/>
            <a:chOff x="3104875" y="1099400"/>
            <a:chExt cx="76825" cy="76800"/>
          </a:xfrm>
        </p:grpSpPr>
        <p:sp>
          <p:nvSpPr>
            <p:cNvPr id="1414" name="Google Shape;1414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" name="Google Shape;1416;p41"/>
          <p:cNvGrpSpPr/>
          <p:nvPr/>
        </p:nvGrpSpPr>
        <p:grpSpPr>
          <a:xfrm>
            <a:off x="5815575" y="3179750"/>
            <a:ext cx="76825" cy="76800"/>
            <a:chOff x="3104875" y="1099400"/>
            <a:chExt cx="76825" cy="76800"/>
          </a:xfrm>
        </p:grpSpPr>
        <p:sp>
          <p:nvSpPr>
            <p:cNvPr id="1417" name="Google Shape;1417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9" name="Google Shape;1419;p41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592621">
            <a:off x="188255" y="2917696"/>
            <a:ext cx="903663" cy="85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420" name="Google Shape;1420;p41"/>
          <p:cNvSpPr txBox="1"/>
          <p:nvPr/>
        </p:nvSpPr>
        <p:spPr>
          <a:xfrm>
            <a:off x="939900" y="1084325"/>
            <a:ext cx="7264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he text must be pre-processed into a format that the model can understand.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5" name="Google Shape;142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275" y="458375"/>
            <a:ext cx="7699451" cy="1944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6" name="Google Shape;1426;p42"/>
          <p:cNvPicPr preferRelativeResize="0"/>
          <p:nvPr/>
        </p:nvPicPr>
        <p:blipFill rotWithShape="1">
          <a:blip r:embed="rId4">
            <a:alphaModFix/>
          </a:blip>
          <a:srcRect b="26013" l="54777" r="1171" t="22000"/>
          <a:stretch/>
        </p:blipFill>
        <p:spPr>
          <a:xfrm>
            <a:off x="722275" y="2937250"/>
            <a:ext cx="3680076" cy="15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" name="Google Shape;1427;p42"/>
          <p:cNvPicPr preferRelativeResize="0"/>
          <p:nvPr/>
        </p:nvPicPr>
        <p:blipFill rotWithShape="1">
          <a:blip r:embed="rId5">
            <a:alphaModFix/>
          </a:blip>
          <a:srcRect b="21477" l="54410" r="2203" t="11592"/>
          <a:stretch/>
        </p:blipFill>
        <p:spPr>
          <a:xfrm>
            <a:off x="4585437" y="2937250"/>
            <a:ext cx="3836288" cy="15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8" name="Google Shape;1428;p42"/>
          <p:cNvSpPr txBox="1"/>
          <p:nvPr/>
        </p:nvSpPr>
        <p:spPr>
          <a:xfrm>
            <a:off x="735200" y="403700"/>
            <a:ext cx="413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Tokenization:</a:t>
            </a:r>
            <a:endParaRPr b="1" sz="1200" u="sng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9" name="Google Shape;1429;p42"/>
          <p:cNvSpPr txBox="1"/>
          <p:nvPr/>
        </p:nvSpPr>
        <p:spPr>
          <a:xfrm>
            <a:off x="722275" y="2567950"/>
            <a:ext cx="413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Stemming:</a:t>
            </a:r>
            <a:endParaRPr b="1" sz="1200" u="sng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0" name="Google Shape;1430;p42"/>
          <p:cNvSpPr txBox="1"/>
          <p:nvPr/>
        </p:nvSpPr>
        <p:spPr>
          <a:xfrm>
            <a:off x="4549550" y="2567950"/>
            <a:ext cx="413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Lemmatizing</a:t>
            </a:r>
            <a:r>
              <a:rPr b="1" lang="en" sz="1200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sz="1200" u="sng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1" name="Google Shape;1431;p42"/>
          <p:cNvSpPr txBox="1"/>
          <p:nvPr/>
        </p:nvSpPr>
        <p:spPr>
          <a:xfrm>
            <a:off x="43050" y="4756150"/>
            <a:ext cx="659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Source: </a:t>
            </a:r>
            <a:r>
              <a:rPr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https://techgenizer.netlify.app/blog/2021/03/16/tokenization-stemming-lemmatization/</a:t>
            </a:r>
            <a:endParaRPr i="1"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43"/>
          <p:cNvSpPr txBox="1"/>
          <p:nvPr>
            <p:ph idx="1" type="subTitle"/>
          </p:nvPr>
        </p:nvSpPr>
        <p:spPr>
          <a:xfrm>
            <a:off x="637025" y="1983675"/>
            <a:ext cx="363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The text </a:t>
            </a:r>
            <a:r>
              <a:rPr lang="en" sz="1100"/>
              <a:t>is converted to a sparse matrix based on the frequency of each word or each n-gram of words. </a:t>
            </a:r>
            <a:endParaRPr sz="1100"/>
          </a:p>
        </p:txBody>
      </p:sp>
      <p:sp>
        <p:nvSpPr>
          <p:cNvPr id="1437" name="Google Shape;1437;p43"/>
          <p:cNvSpPr txBox="1"/>
          <p:nvPr>
            <p:ph idx="2" type="subTitle"/>
          </p:nvPr>
        </p:nvSpPr>
        <p:spPr>
          <a:xfrm>
            <a:off x="637025" y="15823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Bag-of-Words</a:t>
            </a:r>
            <a:endParaRPr u="sng">
              <a:solidFill>
                <a:schemeClr val="dk2"/>
              </a:solidFill>
            </a:endParaRPr>
          </a:p>
        </p:txBody>
      </p:sp>
      <p:sp>
        <p:nvSpPr>
          <p:cNvPr id="1438" name="Google Shape;1438;p43"/>
          <p:cNvSpPr txBox="1"/>
          <p:nvPr>
            <p:ph idx="4" type="subTitle"/>
          </p:nvPr>
        </p:nvSpPr>
        <p:spPr>
          <a:xfrm>
            <a:off x="5113975" y="1983675"/>
            <a:ext cx="363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This weighs each word of the document based on its significance, using two parameters: TF and IDF.</a:t>
            </a:r>
            <a:endParaRPr sz="1100"/>
          </a:p>
        </p:txBody>
      </p:sp>
      <p:sp>
        <p:nvSpPr>
          <p:cNvPr id="1439" name="Google Shape;1439;p43"/>
          <p:cNvSpPr txBox="1"/>
          <p:nvPr>
            <p:ph idx="5" type="subTitle"/>
          </p:nvPr>
        </p:nvSpPr>
        <p:spPr>
          <a:xfrm>
            <a:off x="5113985" y="15823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TF-IDF</a:t>
            </a:r>
            <a:endParaRPr u="sng">
              <a:solidFill>
                <a:schemeClr val="dk2"/>
              </a:solidFill>
            </a:endParaRPr>
          </a:p>
        </p:txBody>
      </p:sp>
      <p:sp>
        <p:nvSpPr>
          <p:cNvPr id="1440" name="Google Shape;1440;p43"/>
          <p:cNvSpPr txBox="1"/>
          <p:nvPr>
            <p:ph idx="9" type="title"/>
          </p:nvPr>
        </p:nvSpPr>
        <p:spPr>
          <a:xfrm>
            <a:off x="720000" y="3871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</a:t>
            </a:r>
            <a:endParaRPr/>
          </a:p>
        </p:txBody>
      </p:sp>
      <p:grpSp>
        <p:nvGrpSpPr>
          <p:cNvPr id="1441" name="Google Shape;1441;p43"/>
          <p:cNvGrpSpPr/>
          <p:nvPr/>
        </p:nvGrpSpPr>
        <p:grpSpPr>
          <a:xfrm>
            <a:off x="8233825" y="597800"/>
            <a:ext cx="76825" cy="76800"/>
            <a:chOff x="3104875" y="1099400"/>
            <a:chExt cx="76825" cy="76800"/>
          </a:xfrm>
        </p:grpSpPr>
        <p:sp>
          <p:nvSpPr>
            <p:cNvPr id="1442" name="Google Shape;1442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44" name="Google Shape;1444;p43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3282827">
            <a:off x="503887" y="462313"/>
            <a:ext cx="652202" cy="61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5" name="Google Shape;1445;p43"/>
          <p:cNvSpPr txBox="1"/>
          <p:nvPr/>
        </p:nvSpPr>
        <p:spPr>
          <a:xfrm>
            <a:off x="1885500" y="959800"/>
            <a:ext cx="537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Text data needs to be converted into the form of numerical data.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6" name="Google Shape;1446;p43"/>
          <p:cNvPicPr preferRelativeResize="0"/>
          <p:nvPr/>
        </p:nvPicPr>
        <p:blipFill rotWithShape="1">
          <a:blip r:embed="rId4">
            <a:alphaModFix/>
          </a:blip>
          <a:srcRect b="36384" l="28147" r="24424" t="52658"/>
          <a:stretch/>
        </p:blipFill>
        <p:spPr>
          <a:xfrm>
            <a:off x="4967312" y="2917975"/>
            <a:ext cx="3317323" cy="43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7" name="Google Shape;1447;p43"/>
          <p:cNvPicPr preferRelativeResize="0"/>
          <p:nvPr/>
        </p:nvPicPr>
        <p:blipFill rotWithShape="1">
          <a:blip r:embed="rId5">
            <a:alphaModFix/>
          </a:blip>
          <a:srcRect b="0" l="0" r="0" t="7132"/>
          <a:stretch/>
        </p:blipFill>
        <p:spPr>
          <a:xfrm>
            <a:off x="558300" y="2841775"/>
            <a:ext cx="3534850" cy="145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8" name="Google Shape;1448;p43"/>
          <p:cNvSpPr txBox="1"/>
          <p:nvPr/>
        </p:nvSpPr>
        <p:spPr>
          <a:xfrm>
            <a:off x="482100" y="4259075"/>
            <a:ext cx="4398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Source: </a:t>
            </a:r>
            <a:r>
              <a:rPr i="1" lang="en" sz="8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https://www.kaggle.com/code/samuelcortinhas/nlp3-bag-of-words-</a:t>
            </a:r>
            <a:r>
              <a:rPr i="1" lang="en" sz="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and-similarity</a:t>
            </a:r>
            <a:endParaRPr i="1" sz="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9" name="Google Shape;1449;p43"/>
          <p:cNvPicPr preferRelativeResize="0"/>
          <p:nvPr/>
        </p:nvPicPr>
        <p:blipFill rotWithShape="1">
          <a:blip r:embed="rId4">
            <a:alphaModFix/>
          </a:blip>
          <a:srcRect b="25877" l="21417" r="17390" t="62501"/>
          <a:stretch/>
        </p:blipFill>
        <p:spPr>
          <a:xfrm>
            <a:off x="4485863" y="3461176"/>
            <a:ext cx="4280198" cy="45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44"/>
          <p:cNvSpPr txBox="1"/>
          <p:nvPr>
            <p:ph idx="1" type="subTitle"/>
          </p:nvPr>
        </p:nvSpPr>
        <p:spPr>
          <a:xfrm>
            <a:off x="4979006" y="2956425"/>
            <a:ext cx="36534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It is </a:t>
            </a:r>
            <a:r>
              <a:rPr lang="en" sz="1100"/>
              <a:t>similar</a:t>
            </a:r>
            <a:r>
              <a:rPr lang="en" sz="1100"/>
              <a:t> to Word2Vec, but it generates embeddings by using matrix factorization techniques instead of neural learning.</a:t>
            </a:r>
            <a:endParaRPr sz="1100"/>
          </a:p>
          <a:p>
            <a:pPr indent="-184150" lvl="0" marL="228600" rtl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100"/>
              <a:buChar char="➔"/>
            </a:pPr>
            <a:r>
              <a:rPr lang="en" sz="1100"/>
              <a:t>Its </a:t>
            </a:r>
            <a:r>
              <a:rPr lang="en" sz="1100"/>
              <a:t>advantage</a:t>
            </a:r>
            <a:r>
              <a:rPr lang="en" sz="1100"/>
              <a:t> is that it does not just rely on local contexts, but also incorporates global statistics (like counts of word-to-word co-occurrence).</a:t>
            </a:r>
            <a:endParaRPr sz="1100"/>
          </a:p>
        </p:txBody>
      </p:sp>
      <p:sp>
        <p:nvSpPr>
          <p:cNvPr id="1455" name="Google Shape;1455;p44"/>
          <p:cNvSpPr txBox="1"/>
          <p:nvPr>
            <p:ph idx="2" type="subTitle"/>
          </p:nvPr>
        </p:nvSpPr>
        <p:spPr>
          <a:xfrm>
            <a:off x="897425" y="975200"/>
            <a:ext cx="36534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This is a deep learning-based technique that uses a neural network to generate a word embedding.</a:t>
            </a:r>
            <a:endParaRPr sz="1100"/>
          </a:p>
          <a:p>
            <a:pPr indent="-184150" lvl="0" marL="228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These e</a:t>
            </a:r>
            <a:r>
              <a:rPr lang="en" sz="1100"/>
              <a:t>mbeddings capture context and semantic meaning.</a:t>
            </a:r>
            <a:endParaRPr sz="1100"/>
          </a:p>
          <a:p>
            <a:pPr indent="-184150" lvl="0" marL="228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Word2Vec has two types:</a:t>
            </a:r>
            <a:endParaRPr sz="1100"/>
          </a:p>
          <a:p>
            <a:pPr indent="-18415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i="1" lang="en" sz="1100"/>
              <a:t>Skip-Gram</a:t>
            </a:r>
            <a:r>
              <a:rPr lang="en" sz="1100"/>
              <a:t>: surrounding words are predicted from a target word.</a:t>
            </a:r>
            <a:endParaRPr sz="1100"/>
          </a:p>
          <a:p>
            <a:pPr indent="-184150" lvl="0" marL="457200" rtl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100"/>
              <a:buChar char="-"/>
            </a:pPr>
            <a:r>
              <a:rPr i="1" lang="en" sz="1100"/>
              <a:t>Continuous Bag-of-Words (CBOW)</a:t>
            </a:r>
            <a:r>
              <a:rPr lang="en" sz="1100"/>
              <a:t>: target word is predicted from surrounding words. </a:t>
            </a:r>
            <a:endParaRPr sz="1100"/>
          </a:p>
        </p:txBody>
      </p:sp>
      <p:sp>
        <p:nvSpPr>
          <p:cNvPr id="1456" name="Google Shape;1456;p44"/>
          <p:cNvSpPr txBox="1"/>
          <p:nvPr>
            <p:ph idx="3" type="subTitle"/>
          </p:nvPr>
        </p:nvSpPr>
        <p:spPr>
          <a:xfrm>
            <a:off x="4979000" y="2499250"/>
            <a:ext cx="33309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GloVe</a:t>
            </a:r>
            <a:endParaRPr u="sng">
              <a:solidFill>
                <a:schemeClr val="dk2"/>
              </a:solidFill>
            </a:endParaRPr>
          </a:p>
        </p:txBody>
      </p:sp>
      <p:sp>
        <p:nvSpPr>
          <p:cNvPr id="1457" name="Google Shape;1457;p44"/>
          <p:cNvSpPr txBox="1"/>
          <p:nvPr>
            <p:ph idx="4" type="subTitle"/>
          </p:nvPr>
        </p:nvSpPr>
        <p:spPr>
          <a:xfrm>
            <a:off x="897413" y="5180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Word2Vec</a:t>
            </a:r>
            <a:endParaRPr u="sng">
              <a:solidFill>
                <a:schemeClr val="dk2"/>
              </a:solidFill>
            </a:endParaRPr>
          </a:p>
        </p:txBody>
      </p:sp>
      <p:grpSp>
        <p:nvGrpSpPr>
          <p:cNvPr id="1458" name="Google Shape;1458;p44"/>
          <p:cNvGrpSpPr/>
          <p:nvPr/>
        </p:nvGrpSpPr>
        <p:grpSpPr>
          <a:xfrm>
            <a:off x="5660125" y="1808763"/>
            <a:ext cx="76825" cy="76800"/>
            <a:chOff x="3104875" y="1099400"/>
            <a:chExt cx="76825" cy="76800"/>
          </a:xfrm>
        </p:grpSpPr>
        <p:sp>
          <p:nvSpPr>
            <p:cNvPr id="1459" name="Google Shape;1459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" name="Google Shape;1461;p44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462" name="Google Shape;1462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" name="Google Shape;1464;p44"/>
          <p:cNvGrpSpPr/>
          <p:nvPr/>
        </p:nvGrpSpPr>
        <p:grpSpPr>
          <a:xfrm>
            <a:off x="439550" y="881263"/>
            <a:ext cx="76825" cy="76800"/>
            <a:chOff x="3104875" y="1099400"/>
            <a:chExt cx="76825" cy="76800"/>
          </a:xfrm>
        </p:grpSpPr>
        <p:sp>
          <p:nvSpPr>
            <p:cNvPr id="1465" name="Google Shape;1465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67" name="Google Shape;1467;p44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 rot="-5710310">
            <a:off x="6213213" y="639474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8" name="Google Shape;1468;p44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8473750">
            <a:off x="1194254" y="3842783"/>
            <a:ext cx="903665" cy="853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45"/>
          <p:cNvSpPr txBox="1"/>
          <p:nvPr>
            <p:ph idx="2" type="title"/>
          </p:nvPr>
        </p:nvSpPr>
        <p:spPr>
          <a:xfrm>
            <a:off x="2223588" y="348125"/>
            <a:ext cx="46968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NLP Techniques</a:t>
            </a:r>
            <a:endParaRPr sz="3200"/>
          </a:p>
        </p:txBody>
      </p:sp>
      <p:grpSp>
        <p:nvGrpSpPr>
          <p:cNvPr id="1474" name="Google Shape;1474;p45"/>
          <p:cNvGrpSpPr/>
          <p:nvPr/>
        </p:nvGrpSpPr>
        <p:grpSpPr>
          <a:xfrm>
            <a:off x="7814900" y="512175"/>
            <a:ext cx="76825" cy="76800"/>
            <a:chOff x="3104875" y="1099400"/>
            <a:chExt cx="76825" cy="76800"/>
          </a:xfrm>
        </p:grpSpPr>
        <p:sp>
          <p:nvSpPr>
            <p:cNvPr id="1475" name="Google Shape;1475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77" name="Google Shape;1477;p45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246199" y="1654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8" name="Google Shape;1478;p45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103">
            <a:off x="1439938" y="1338864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9" name="Google Shape;1479;p45"/>
          <p:cNvSpPr txBox="1"/>
          <p:nvPr/>
        </p:nvSpPr>
        <p:spPr>
          <a:xfrm>
            <a:off x="5694150" y="1310550"/>
            <a:ext cx="30765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80975" lvl="0" marL="457200" rtl="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Montserrat"/>
              <a:buChar char="➔"/>
            </a:pPr>
            <a:r>
              <a:rPr lang="en" sz="10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was observed that logistic regression and Naïve Bayes model perform much better compared to other techniques in terms of speed and accuracy (~80%). </a:t>
            </a:r>
            <a:br>
              <a:rPr lang="en" sz="10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80975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Montserrat"/>
              <a:buChar char="➔"/>
            </a:pPr>
            <a:r>
              <a:rPr lang="en" sz="10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Linear SVM also yields high accuracy (~85%) but processing time is much longer.</a:t>
            </a:r>
            <a:endParaRPr sz="10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80" name="Google Shape;1480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012050" y="1310550"/>
            <a:ext cx="8174598" cy="341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46"/>
          <p:cNvSpPr txBox="1"/>
          <p:nvPr>
            <p:ph type="title"/>
          </p:nvPr>
        </p:nvSpPr>
        <p:spPr>
          <a:xfrm>
            <a:off x="3423941" y="1053325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486" name="Google Shape;1486;p46"/>
          <p:cNvSpPr txBox="1"/>
          <p:nvPr>
            <p:ph idx="1" type="subTitle"/>
          </p:nvPr>
        </p:nvSpPr>
        <p:spPr>
          <a:xfrm>
            <a:off x="3423950" y="1780000"/>
            <a:ext cx="5006700" cy="70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 u="sng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https://drive.google.com/drive/folders/1Dpf2jshoxms8ahnjqejPY9uKkTgf6bXy?usp=share_link</a:t>
            </a:r>
            <a:endParaRPr i="1" sz="1600">
              <a:solidFill>
                <a:schemeClr val="dk2"/>
              </a:solidFill>
            </a:endParaRPr>
          </a:p>
        </p:txBody>
      </p:sp>
      <p:pic>
        <p:nvPicPr>
          <p:cNvPr id="1487" name="Google Shape;1487;p46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8" name="Google Shape;1488;p46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9" name="Google Shape;1489;p46"/>
          <p:cNvGrpSpPr/>
          <p:nvPr/>
        </p:nvGrpSpPr>
        <p:grpSpPr>
          <a:xfrm>
            <a:off x="8219800" y="2780350"/>
            <a:ext cx="76825" cy="76800"/>
            <a:chOff x="3104875" y="1099400"/>
            <a:chExt cx="76825" cy="76800"/>
          </a:xfrm>
        </p:grpSpPr>
        <p:sp>
          <p:nvSpPr>
            <p:cNvPr id="1490" name="Google Shape;1490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" name="Google Shape;1492;p46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93" name="Google Shape;1493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95" name="Google Shape;1495;p46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6" name="Google Shape;1496;p46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97" name="Google Shape;1497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9" name="Google Shape;1499;p46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500" name="Google Shape;1500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47"/>
          <p:cNvSpPr txBox="1"/>
          <p:nvPr>
            <p:ph type="title"/>
          </p:nvPr>
        </p:nvSpPr>
        <p:spPr>
          <a:xfrm>
            <a:off x="716550" y="14372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Challenges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07" name="Google Shape;1507;p47"/>
          <p:cNvSpPr txBox="1"/>
          <p:nvPr>
            <p:ph idx="1" type="subTitle"/>
          </p:nvPr>
        </p:nvSpPr>
        <p:spPr>
          <a:xfrm>
            <a:off x="721750" y="2162300"/>
            <a:ext cx="48696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2159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It is important to note that sentiment analysis is not a foolproof method and the outputs may be affected by factors such as </a:t>
            </a:r>
            <a:r>
              <a:rPr i="1" lang="en" sz="1200"/>
              <a:t>cultural differences, sarcasm, </a:t>
            </a:r>
            <a:r>
              <a:rPr i="1" lang="en" sz="1200"/>
              <a:t>target</a:t>
            </a:r>
            <a:r>
              <a:rPr i="1" lang="en" sz="1200"/>
              <a:t> audiences, and personal preferences or biases</a:t>
            </a:r>
            <a:r>
              <a:rPr lang="en" sz="1200"/>
              <a:t>.</a:t>
            </a:r>
            <a:endParaRPr sz="1200"/>
          </a:p>
          <a:p>
            <a:pPr indent="-304800" lvl="0" marL="457200" marR="215900" rtl="0" algn="l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SzPts val="1200"/>
              <a:buChar char="●"/>
            </a:pPr>
            <a:r>
              <a:rPr lang="en" sz="1200"/>
              <a:t>Moreover, these reviews are submitted by individual users whose opinions may or may not be representative of the general population.</a:t>
            </a:r>
            <a:endParaRPr/>
          </a:p>
        </p:txBody>
      </p:sp>
      <p:grpSp>
        <p:nvGrpSpPr>
          <p:cNvPr id="1508" name="Google Shape;1508;p47"/>
          <p:cNvGrpSpPr/>
          <p:nvPr/>
        </p:nvGrpSpPr>
        <p:grpSpPr>
          <a:xfrm>
            <a:off x="1664725" y="333475"/>
            <a:ext cx="76825" cy="76800"/>
            <a:chOff x="3104875" y="1099400"/>
            <a:chExt cx="76825" cy="76800"/>
          </a:xfrm>
        </p:grpSpPr>
        <p:sp>
          <p:nvSpPr>
            <p:cNvPr id="1509" name="Google Shape;1509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1" name="Google Shape;1511;p47"/>
          <p:cNvGrpSpPr/>
          <p:nvPr/>
        </p:nvGrpSpPr>
        <p:grpSpPr>
          <a:xfrm>
            <a:off x="5512650" y="1389200"/>
            <a:ext cx="76825" cy="76800"/>
            <a:chOff x="3104875" y="1099400"/>
            <a:chExt cx="76825" cy="76800"/>
          </a:xfrm>
        </p:grpSpPr>
        <p:sp>
          <p:nvSpPr>
            <p:cNvPr id="1512" name="Google Shape;1512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14" name="Google Shape;1514;p47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5589475" y="2876675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5" name="Google Shape;1515;p47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5969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6" name="Google Shape;1516;p47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73337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47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6771099" y="30715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8" name="Google Shape;1518;p47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3321565">
            <a:off x="381938" y="360662"/>
            <a:ext cx="652200" cy="61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3" name="Google Shape;1523;p48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4" name="Google Shape;1524;p48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5" name="Google Shape;1525;p48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6" name="Google Shape;1526;p48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7" name="Google Shape;1527;p48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528" name="Google Shape;1528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531" name="Google Shape;1531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" name="Google Shape;1533;p48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534" name="Google Shape;1534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6" name="Google Shape;1536;p4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Thank</a:t>
            </a:r>
            <a:br>
              <a:rPr lang="en" sz="8000"/>
            </a:br>
            <a:r>
              <a:rPr lang="en" sz="8000">
                <a:latin typeface="Montserrat"/>
                <a:ea typeface="Montserrat"/>
                <a:cs typeface="Montserrat"/>
                <a:sym typeface="Montserrat"/>
              </a:rPr>
              <a:t>You!</a:t>
            </a:r>
            <a:endParaRPr sz="8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3"/>
          <p:cNvSpPr txBox="1"/>
          <p:nvPr>
            <p:ph type="title"/>
          </p:nvPr>
        </p:nvSpPr>
        <p:spPr>
          <a:xfrm>
            <a:off x="720000" y="3871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1252" name="Google Shape;1252;p33"/>
          <p:cNvSpPr txBox="1"/>
          <p:nvPr>
            <p:ph idx="2" type="title"/>
          </p:nvPr>
        </p:nvSpPr>
        <p:spPr>
          <a:xfrm>
            <a:off x="1042975" y="129235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01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253" name="Google Shape;1253;p33"/>
          <p:cNvSpPr txBox="1"/>
          <p:nvPr>
            <p:ph idx="3" type="subTitle"/>
          </p:nvPr>
        </p:nvSpPr>
        <p:spPr>
          <a:xfrm>
            <a:off x="2107044" y="12923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Overview</a:t>
            </a:r>
            <a:endParaRPr i="1" sz="1900"/>
          </a:p>
        </p:txBody>
      </p:sp>
      <p:sp>
        <p:nvSpPr>
          <p:cNvPr id="1254" name="Google Shape;1254;p33"/>
          <p:cNvSpPr txBox="1"/>
          <p:nvPr>
            <p:ph idx="5" type="title"/>
          </p:nvPr>
        </p:nvSpPr>
        <p:spPr>
          <a:xfrm>
            <a:off x="1042975" y="177303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02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255" name="Google Shape;1255;p33"/>
          <p:cNvSpPr txBox="1"/>
          <p:nvPr>
            <p:ph idx="6" type="subTitle"/>
          </p:nvPr>
        </p:nvSpPr>
        <p:spPr>
          <a:xfrm>
            <a:off x="2107051" y="1773025"/>
            <a:ext cx="42003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Understanding the Dataset</a:t>
            </a:r>
            <a:endParaRPr i="1" sz="1900"/>
          </a:p>
        </p:txBody>
      </p:sp>
      <p:sp>
        <p:nvSpPr>
          <p:cNvPr id="1256" name="Google Shape;1256;p33"/>
          <p:cNvSpPr txBox="1"/>
          <p:nvPr>
            <p:ph idx="8" type="title"/>
          </p:nvPr>
        </p:nvSpPr>
        <p:spPr>
          <a:xfrm>
            <a:off x="1042975" y="225372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03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257" name="Google Shape;1257;p33"/>
          <p:cNvSpPr txBox="1"/>
          <p:nvPr>
            <p:ph idx="9" type="subTitle"/>
          </p:nvPr>
        </p:nvSpPr>
        <p:spPr>
          <a:xfrm>
            <a:off x="2107044" y="22537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Text Pre-processing</a:t>
            </a:r>
            <a:endParaRPr i="1" sz="1900"/>
          </a:p>
        </p:txBody>
      </p:sp>
      <p:sp>
        <p:nvSpPr>
          <p:cNvPr id="1258" name="Google Shape;1258;p33"/>
          <p:cNvSpPr txBox="1"/>
          <p:nvPr>
            <p:ph idx="14" type="title"/>
          </p:nvPr>
        </p:nvSpPr>
        <p:spPr>
          <a:xfrm>
            <a:off x="1042975" y="273440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04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259" name="Google Shape;1259;p33"/>
          <p:cNvSpPr txBox="1"/>
          <p:nvPr>
            <p:ph idx="15" type="subTitle"/>
          </p:nvPr>
        </p:nvSpPr>
        <p:spPr>
          <a:xfrm>
            <a:off x="2107044" y="27344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Feature Extraction</a:t>
            </a:r>
            <a:endParaRPr i="1" sz="1900"/>
          </a:p>
        </p:txBody>
      </p:sp>
      <p:sp>
        <p:nvSpPr>
          <p:cNvPr id="1260" name="Google Shape;1260;p33"/>
          <p:cNvSpPr txBox="1"/>
          <p:nvPr>
            <p:ph idx="17" type="title"/>
          </p:nvPr>
        </p:nvSpPr>
        <p:spPr>
          <a:xfrm>
            <a:off x="1042975" y="321509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05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261" name="Google Shape;1261;p33"/>
          <p:cNvSpPr txBox="1"/>
          <p:nvPr>
            <p:ph idx="18" type="subTitle"/>
          </p:nvPr>
        </p:nvSpPr>
        <p:spPr>
          <a:xfrm>
            <a:off x="2107050" y="3215100"/>
            <a:ext cx="3855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NLP Techniques</a:t>
            </a:r>
            <a:endParaRPr i="1" sz="1900"/>
          </a:p>
        </p:txBody>
      </p:sp>
      <p:grpSp>
        <p:nvGrpSpPr>
          <p:cNvPr id="1262" name="Google Shape;1262;p33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63" name="Google Shape;1263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" name="Google Shape;1265;p33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66" name="Google Shape;1266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68" name="Google Shape;1268;p33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9" name="Google Shape;1269;p33"/>
          <p:cNvSpPr txBox="1"/>
          <p:nvPr>
            <p:ph idx="17" type="title"/>
          </p:nvPr>
        </p:nvSpPr>
        <p:spPr>
          <a:xfrm>
            <a:off x="1042975" y="367229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06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270" name="Google Shape;1270;p33"/>
          <p:cNvSpPr txBox="1"/>
          <p:nvPr>
            <p:ph idx="18" type="subTitle"/>
          </p:nvPr>
        </p:nvSpPr>
        <p:spPr>
          <a:xfrm>
            <a:off x="2107050" y="3672300"/>
            <a:ext cx="3855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Results</a:t>
            </a:r>
            <a:endParaRPr i="1" sz="1900"/>
          </a:p>
        </p:txBody>
      </p:sp>
      <p:sp>
        <p:nvSpPr>
          <p:cNvPr id="1271" name="Google Shape;1271;p33"/>
          <p:cNvSpPr txBox="1"/>
          <p:nvPr>
            <p:ph idx="17" type="title"/>
          </p:nvPr>
        </p:nvSpPr>
        <p:spPr>
          <a:xfrm>
            <a:off x="1042975" y="412949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07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272" name="Google Shape;1272;p33"/>
          <p:cNvSpPr txBox="1"/>
          <p:nvPr>
            <p:ph idx="18" type="subTitle"/>
          </p:nvPr>
        </p:nvSpPr>
        <p:spPr>
          <a:xfrm>
            <a:off x="2107050" y="4129500"/>
            <a:ext cx="3855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Challenges</a:t>
            </a:r>
            <a:endParaRPr i="1"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7" name="Google Shape;1277;p34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4099849" y="-38186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8" name="Google Shape;1278;p34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6939188">
            <a:off x="603297" y="3412299"/>
            <a:ext cx="1552576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9" name="Google Shape;1279;p34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7">
            <a:off x="3711104" y="5212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0" name="Google Shape;1280;p34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7152235" y="3461350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281" name="Google Shape;1281;p34"/>
          <p:cNvSpPr txBox="1"/>
          <p:nvPr>
            <p:ph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1282" name="Google Shape;1282;p34"/>
          <p:cNvGrpSpPr/>
          <p:nvPr/>
        </p:nvGrpSpPr>
        <p:grpSpPr>
          <a:xfrm>
            <a:off x="2447900" y="1156975"/>
            <a:ext cx="76825" cy="76800"/>
            <a:chOff x="3104875" y="1099400"/>
            <a:chExt cx="76825" cy="76800"/>
          </a:xfrm>
        </p:grpSpPr>
        <p:sp>
          <p:nvSpPr>
            <p:cNvPr id="1283" name="Google Shape;1283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" name="Google Shape;1285;p34"/>
          <p:cNvGrpSpPr/>
          <p:nvPr/>
        </p:nvGrpSpPr>
        <p:grpSpPr>
          <a:xfrm>
            <a:off x="4889800" y="4015138"/>
            <a:ext cx="76825" cy="76800"/>
            <a:chOff x="3104875" y="1099400"/>
            <a:chExt cx="76825" cy="76800"/>
          </a:xfrm>
        </p:grpSpPr>
        <p:sp>
          <p:nvSpPr>
            <p:cNvPr id="1286" name="Google Shape;1286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" name="Google Shape;1288;p34"/>
          <p:cNvGrpSpPr/>
          <p:nvPr/>
        </p:nvGrpSpPr>
        <p:grpSpPr>
          <a:xfrm>
            <a:off x="6434350" y="909775"/>
            <a:ext cx="76825" cy="76800"/>
            <a:chOff x="3104875" y="1099400"/>
            <a:chExt cx="76825" cy="76800"/>
          </a:xfrm>
        </p:grpSpPr>
        <p:sp>
          <p:nvSpPr>
            <p:cNvPr id="1289" name="Google Shape;1289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5" name="Google Shape;1295;p35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296" name="Google Shape;1296;p35"/>
          <p:cNvSpPr txBox="1"/>
          <p:nvPr>
            <p:ph type="title"/>
          </p:nvPr>
        </p:nvSpPr>
        <p:spPr>
          <a:xfrm>
            <a:off x="4135975" y="116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is NLP?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97" name="Google Shape;1297;p35"/>
          <p:cNvSpPr txBox="1"/>
          <p:nvPr>
            <p:ph idx="1" type="subTitle"/>
          </p:nvPr>
        </p:nvSpPr>
        <p:spPr>
          <a:xfrm>
            <a:off x="4135975" y="1683225"/>
            <a:ext cx="4156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It is a branch of AI that helps computers process and understand natural language.</a:t>
            </a:r>
            <a:endParaRPr sz="1200"/>
          </a:p>
          <a:p>
            <a:pPr indent="-3048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It combines linguistics with statistics, ML and DL.</a:t>
            </a:r>
            <a:endParaRPr sz="1200"/>
          </a:p>
          <a:p>
            <a:pPr indent="-304800" lvl="0" marL="457200" rtl="0" algn="l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●"/>
            </a:pPr>
            <a:r>
              <a:rPr lang="en" sz="1200"/>
              <a:t>It has applications in machine translation, search engines, sentiment analysis, question-answering, digital assistants like Alexa and Siri, etc.</a:t>
            </a:r>
            <a:endParaRPr sz="1200"/>
          </a:p>
        </p:txBody>
      </p:sp>
      <p:pic>
        <p:nvPicPr>
          <p:cNvPr id="1298" name="Google Shape;1298;p35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9" name="Google Shape;1299;p35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-1020103">
            <a:off x="5083338" y="2449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0" name="Google Shape;1300;p35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1" name="Google Shape;1301;p35"/>
          <p:cNvPicPr preferRelativeResize="0"/>
          <p:nvPr/>
        </p:nvPicPr>
        <p:blipFill rotWithShape="1">
          <a:blip r:embed="rId7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2" name="Google Shape;1302;p35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3" name="Google Shape;1303;p35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04" name="Google Shape;1304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" name="Google Shape;1306;p35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07" name="Google Shape;1307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" name="Google Shape;1309;p35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0" name="Google Shape;1310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3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Sentiment Analysis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17" name="Google Shape;1317;p36"/>
          <p:cNvSpPr txBox="1"/>
          <p:nvPr>
            <p:ph idx="1" type="subTitle"/>
          </p:nvPr>
        </p:nvSpPr>
        <p:spPr>
          <a:xfrm>
            <a:off x="644875" y="1441075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It involves interpretation and classification of human emotions/opinions.</a:t>
            </a:r>
            <a:endParaRPr sz="1200"/>
          </a:p>
          <a:p>
            <a:pPr indent="-3048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It is used to determine public sentiment from consumer reviews of products and services.</a:t>
            </a:r>
            <a:endParaRPr sz="1200"/>
          </a:p>
          <a:p>
            <a:pPr indent="-3048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It is also used to analyse social media posts to discover consumer insights or to identify signs of mental illness.</a:t>
            </a:r>
            <a:endParaRPr sz="1200"/>
          </a:p>
          <a:p>
            <a:pPr indent="-3048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SzPts val="1200"/>
              <a:buFont typeface="Montserrat"/>
              <a:buChar char="◆"/>
            </a:pPr>
            <a:r>
              <a:rPr b="1" lang="en" sz="1200"/>
              <a:t>In this project, we performed sentiment analysis on IMDB reviews to understand the overall opinion of the movie or TV show from the text.</a:t>
            </a:r>
            <a:endParaRPr b="1" sz="1200"/>
          </a:p>
        </p:txBody>
      </p:sp>
      <p:grpSp>
        <p:nvGrpSpPr>
          <p:cNvPr id="1318" name="Google Shape;1318;p36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319" name="Google Shape;1319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" name="Google Shape;1321;p36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322" name="Google Shape;1322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24" name="Google Shape;1324;p36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5" name="Google Shape;1325;p36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6" name="Google Shape;1326;p36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7" name="Google Shape;1327;p36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8" name="Google Shape;1328;p36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3" name="Google Shape;1333;p37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37"/>
          <p:cNvSpPr txBox="1"/>
          <p:nvPr>
            <p:ph type="title"/>
          </p:nvPr>
        </p:nvSpPr>
        <p:spPr>
          <a:xfrm>
            <a:off x="720000" y="953122"/>
            <a:ext cx="3594000" cy="116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</a:t>
            </a:r>
            <a:r>
              <a:rPr lang="en"/>
              <a:t> the Dataset</a:t>
            </a:r>
            <a:endParaRPr/>
          </a:p>
        </p:txBody>
      </p:sp>
      <p:sp>
        <p:nvSpPr>
          <p:cNvPr id="1335" name="Google Shape;1335;p37"/>
          <p:cNvSpPr txBox="1"/>
          <p:nvPr>
            <p:ph idx="1" type="subTitle"/>
          </p:nvPr>
        </p:nvSpPr>
        <p:spPr>
          <a:xfrm>
            <a:off x="720000" y="219550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The CSV file used contains 50,000 rows of movie reviews from IMDB. There are two columns: </a:t>
            </a:r>
            <a:r>
              <a:rPr b="1" lang="en" sz="1200"/>
              <a:t>‘review’</a:t>
            </a:r>
            <a:r>
              <a:rPr lang="en" sz="1200"/>
              <a:t>, which contains the review in the form of text, and </a:t>
            </a:r>
            <a:r>
              <a:rPr b="1" lang="en" sz="1200"/>
              <a:t>‘sentiment’</a:t>
            </a:r>
            <a:r>
              <a:rPr lang="en" sz="1200"/>
              <a:t>, which categorizes the review as having a </a:t>
            </a:r>
            <a:r>
              <a:rPr i="1" lang="en" sz="1200"/>
              <a:t>positive </a:t>
            </a:r>
            <a:r>
              <a:rPr lang="en" sz="1200"/>
              <a:t>or </a:t>
            </a:r>
            <a:r>
              <a:rPr i="1" lang="en" sz="1200"/>
              <a:t>negative </a:t>
            </a:r>
            <a:r>
              <a:rPr lang="en" sz="1200"/>
              <a:t>sentiment. First, this sentiment must be converted to a binary classification for our convenience. </a:t>
            </a:r>
            <a:endParaRPr/>
          </a:p>
        </p:txBody>
      </p:sp>
      <p:grpSp>
        <p:nvGrpSpPr>
          <p:cNvPr id="1336" name="Google Shape;1336;p37"/>
          <p:cNvGrpSpPr/>
          <p:nvPr/>
        </p:nvGrpSpPr>
        <p:grpSpPr>
          <a:xfrm>
            <a:off x="852100" y="1035375"/>
            <a:ext cx="76825" cy="76800"/>
            <a:chOff x="3104875" y="1099400"/>
            <a:chExt cx="76825" cy="76800"/>
          </a:xfrm>
        </p:grpSpPr>
        <p:sp>
          <p:nvSpPr>
            <p:cNvPr id="1337" name="Google Shape;1337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" name="Google Shape;1339;p37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340" name="Google Shape;1340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" name="Google Shape;1342;p37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343" name="Google Shape;1343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5" name="Google Shape;1345;p37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6" name="Google Shape;1346;p37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7" name="Google Shape;1347;p37"/>
          <p:cNvPicPr preferRelativeResize="0"/>
          <p:nvPr/>
        </p:nvPicPr>
        <p:blipFill rotWithShape="1">
          <a:blip r:embed="rId6">
            <a:alphaModFix/>
          </a:blip>
          <a:srcRect b="17123" l="10459" r="52736" t="28638"/>
          <a:stretch/>
        </p:blipFill>
        <p:spPr>
          <a:xfrm>
            <a:off x="4433300" y="1039075"/>
            <a:ext cx="3909523" cy="324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2" name="Google Shape;1352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53" name="Google Shape;1353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" name="Google Shape;1355;p38"/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356" name="Google Shape;1356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" name="Google Shape;1358;p38"/>
          <p:cNvGrpSpPr/>
          <p:nvPr/>
        </p:nvGrpSpPr>
        <p:grpSpPr>
          <a:xfrm>
            <a:off x="6725425" y="1907800"/>
            <a:ext cx="76825" cy="76800"/>
            <a:chOff x="3104875" y="1099400"/>
            <a:chExt cx="76825" cy="76800"/>
          </a:xfrm>
        </p:grpSpPr>
        <p:sp>
          <p:nvSpPr>
            <p:cNvPr id="1359" name="Google Shape;1359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61" name="Google Shape;1361;p38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2" name="Google Shape;136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5151" y="1548225"/>
            <a:ext cx="2653700" cy="265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3" name="Google Shape;1363;p38"/>
          <p:cNvSpPr txBox="1"/>
          <p:nvPr>
            <p:ph idx="4294967295" type="subTitle"/>
          </p:nvPr>
        </p:nvSpPr>
        <p:spPr>
          <a:xfrm>
            <a:off x="2974950" y="529950"/>
            <a:ext cx="31941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On inspecting the dataset, it is found that positive and negative reviews are evenly distributed.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8" name="Google Shape;1368;p39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9" name="Google Shape;1369;p39"/>
          <p:cNvGrpSpPr/>
          <p:nvPr/>
        </p:nvGrpSpPr>
        <p:grpSpPr>
          <a:xfrm>
            <a:off x="8692200" y="2121350"/>
            <a:ext cx="76825" cy="76800"/>
            <a:chOff x="3104875" y="1099400"/>
            <a:chExt cx="76825" cy="76800"/>
          </a:xfrm>
        </p:grpSpPr>
        <p:sp>
          <p:nvSpPr>
            <p:cNvPr id="1370" name="Google Shape;1370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78" name="Google Shape;1378;p39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9" name="Google Shape;1379;p39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237510" y="304513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0" name="Google Shape;1380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7301" y="548875"/>
            <a:ext cx="4172325" cy="217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1" name="Google Shape;1381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70447" y="2802601"/>
            <a:ext cx="3855099" cy="20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82" name="Google Shape;1382;p39"/>
          <p:cNvSpPr txBox="1"/>
          <p:nvPr/>
        </p:nvSpPr>
        <p:spPr>
          <a:xfrm>
            <a:off x="419150" y="179575"/>
            <a:ext cx="41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</a:t>
            </a:r>
            <a:r>
              <a:rPr b="1" i="1"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ords associated with positive reviews</a:t>
            </a:r>
            <a:endParaRPr b="1" i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3" name="Google Shape;1383;p39"/>
          <p:cNvSpPr txBox="1"/>
          <p:nvPr/>
        </p:nvSpPr>
        <p:spPr>
          <a:xfrm>
            <a:off x="4733700" y="2433300"/>
            <a:ext cx="41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Words associated with negative reviews</a:t>
            </a:r>
            <a:endParaRPr b="1" i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4" name="Google Shape;1384;p39"/>
          <p:cNvSpPr txBox="1"/>
          <p:nvPr/>
        </p:nvSpPr>
        <p:spPr>
          <a:xfrm>
            <a:off x="1582700" y="2982175"/>
            <a:ext cx="32211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Both positive and negative reviews have </a:t>
            </a:r>
            <a:r>
              <a:rPr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‘one’ 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a recurrent word, which might be due to reviews like </a:t>
            </a:r>
            <a:r>
              <a:rPr b="1"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“One of the best characters/ movies</a:t>
            </a:r>
            <a:r>
              <a:rPr b="1"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r>
              <a:rPr b="1"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films/scripts I’ve ever seen”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or </a:t>
            </a:r>
            <a:r>
              <a:rPr b="1"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“One of the worst characters/movies/films/scripts I’ve ever seen”</a:t>
            </a:r>
            <a:r>
              <a:rPr b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5" name="Google Shape;1385;p39"/>
          <p:cNvSpPr txBox="1"/>
          <p:nvPr/>
        </p:nvSpPr>
        <p:spPr>
          <a:xfrm>
            <a:off x="4829175" y="879100"/>
            <a:ext cx="27513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are some other words that are common to both positive and negative reviews, such as ‘movie’, ‘film’, ‘see’, ‘make’, ‘character’, ‘good’, etc.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40"/>
          <p:cNvSpPr/>
          <p:nvPr/>
        </p:nvSpPr>
        <p:spPr>
          <a:xfrm>
            <a:off x="1865150" y="3560825"/>
            <a:ext cx="5451900" cy="68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1" name="Google Shape;1391;p40"/>
          <p:cNvPicPr preferRelativeResize="0"/>
          <p:nvPr/>
        </p:nvPicPr>
        <p:blipFill rotWithShape="1">
          <a:blip r:embed="rId3">
            <a:alphaModFix/>
          </a:blip>
          <a:srcRect b="0" l="0" r="0" t="18988"/>
          <a:stretch/>
        </p:blipFill>
        <p:spPr>
          <a:xfrm>
            <a:off x="1093540" y="1676877"/>
            <a:ext cx="6956923" cy="209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/>
          <p:nvPr>
            <p:ph idx="4294967295" type="subTitle"/>
          </p:nvPr>
        </p:nvSpPr>
        <p:spPr>
          <a:xfrm>
            <a:off x="3470400" y="1162550"/>
            <a:ext cx="2203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/>
              <a:t>NLP Pipeline:</a:t>
            </a:r>
            <a:endParaRPr b="1" i="1"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0F3D3C"/>
      </a:lt1>
      <a:dk2>
        <a:srgbClr val="E281EE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